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79" r:id="rId2"/>
  </p:sldMasterIdLst>
  <p:sldIdLst>
    <p:sldId id="310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339" r:id="rId12"/>
    <p:sldId id="403" r:id="rId13"/>
    <p:sldId id="400" r:id="rId14"/>
    <p:sldId id="307" r:id="rId15"/>
    <p:sldId id="401" r:id="rId16"/>
    <p:sldId id="368" r:id="rId17"/>
    <p:sldId id="402" r:id="rId18"/>
    <p:sldId id="34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99FF"/>
    <a:srgbClr val="0000FF"/>
    <a:srgbClr val="FFCC00"/>
    <a:srgbClr val="6600CC"/>
    <a:srgbClr val="FFFF00"/>
    <a:srgbClr val="BAF22E"/>
    <a:srgbClr val="800000"/>
    <a:srgbClr val="3B1C03"/>
    <a:srgbClr val="FFCC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4" autoAdjust="0"/>
    <p:restoredTop sz="94660"/>
  </p:normalViewPr>
  <p:slideViewPr>
    <p:cSldViewPr>
      <p:cViewPr varScale="1">
        <p:scale>
          <a:sx n="47" d="100"/>
          <a:sy n="47" d="100"/>
        </p:scale>
        <p:origin x="105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42915B-6CAF-4C73-B00A-AE0BD28E2D0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41C65CBE-487F-4F7B-B44E-E8666D37CD48}">
      <dgm:prSet phldrT="[Текст]" phldr="1"/>
      <dgm:spPr/>
      <dgm:t>
        <a:bodyPr/>
        <a:lstStyle/>
        <a:p>
          <a:endParaRPr lang="ru-RU" dirty="0"/>
        </a:p>
      </dgm:t>
    </dgm:pt>
    <dgm:pt modelId="{0CA11B16-7919-49D7-A115-C8E9A5F6A01E}" type="parTrans" cxnId="{EB5FADE1-BF5F-4835-AA77-4F63FD446316}">
      <dgm:prSet/>
      <dgm:spPr/>
      <dgm:t>
        <a:bodyPr/>
        <a:lstStyle/>
        <a:p>
          <a:endParaRPr lang="ru-RU"/>
        </a:p>
      </dgm:t>
    </dgm:pt>
    <dgm:pt modelId="{9D02812D-E0CD-4A57-982A-AED5A428A671}" type="sibTrans" cxnId="{EB5FADE1-BF5F-4835-AA77-4F63FD446316}">
      <dgm:prSet/>
      <dgm:spPr>
        <a:blipFill>
          <a:blip xmlns:r="http://schemas.openxmlformats.org/officeDocument/2006/relationships" r:embed="rId1"/>
          <a:srcRect/>
          <a:stretch>
            <a:fillRect l="-17000" r="-17000"/>
          </a:stretch>
        </a:blipFill>
      </dgm:spPr>
      <dgm:t>
        <a:bodyPr/>
        <a:lstStyle/>
        <a:p>
          <a:pPr algn="r"/>
          <a:endParaRPr lang="ru-RU"/>
        </a:p>
      </dgm:t>
    </dgm:pt>
    <dgm:pt modelId="{6F2740B8-489C-48D4-A258-FF0E2F0A1E9C}" type="pres">
      <dgm:prSet presAssocID="{D242915B-6CAF-4C73-B00A-AE0BD28E2D02}" presName="Name0" presStyleCnt="0">
        <dgm:presLayoutVars>
          <dgm:chMax val="7"/>
          <dgm:chPref val="7"/>
          <dgm:dir/>
        </dgm:presLayoutVars>
      </dgm:prSet>
      <dgm:spPr/>
    </dgm:pt>
    <dgm:pt modelId="{F83ABB5C-8976-4A05-AD99-CF2C7129C71C}" type="pres">
      <dgm:prSet presAssocID="{D242915B-6CAF-4C73-B00A-AE0BD28E2D02}" presName="Name1" presStyleCnt="0"/>
      <dgm:spPr/>
    </dgm:pt>
    <dgm:pt modelId="{52232CF7-716A-4257-A55E-23822D9E1C39}" type="pres">
      <dgm:prSet presAssocID="{9D02812D-E0CD-4A57-982A-AED5A428A671}" presName="picture_1" presStyleCnt="0"/>
      <dgm:spPr/>
    </dgm:pt>
    <dgm:pt modelId="{A6B26A76-041C-4CF0-AFEA-D4F98276DC41}" type="pres">
      <dgm:prSet presAssocID="{9D02812D-E0CD-4A57-982A-AED5A428A671}" presName="pictureRepeatNode" presStyleLbl="alignImgPlace1" presStyleIdx="0" presStyleCnt="1" custLinFactNeighborX="-68573" custLinFactNeighborY="-21077"/>
      <dgm:spPr/>
      <dgm:t>
        <a:bodyPr/>
        <a:lstStyle/>
        <a:p>
          <a:endParaRPr lang="ru-RU"/>
        </a:p>
      </dgm:t>
    </dgm:pt>
    <dgm:pt modelId="{36161194-28A1-403E-AD4B-89CEEC84392F}" type="pres">
      <dgm:prSet presAssocID="{41C65CBE-487F-4F7B-B44E-E8666D37CD48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898A20-57FD-4D95-A3F1-8662E9E3A194}" type="presOf" srcId="{9D02812D-E0CD-4A57-982A-AED5A428A671}" destId="{A6B26A76-041C-4CF0-AFEA-D4F98276DC41}" srcOrd="0" destOrd="0" presId="urn:microsoft.com/office/officeart/2008/layout/CircularPictureCallout"/>
    <dgm:cxn modelId="{FDDE63DA-079A-4ACD-BA7C-4E308A8AC8B6}" type="presOf" srcId="{D242915B-6CAF-4C73-B00A-AE0BD28E2D02}" destId="{6F2740B8-489C-48D4-A258-FF0E2F0A1E9C}" srcOrd="0" destOrd="0" presId="urn:microsoft.com/office/officeart/2008/layout/CircularPictureCallout"/>
    <dgm:cxn modelId="{6E0DB107-75BF-4235-B45E-395227E3F4B5}" type="presOf" srcId="{41C65CBE-487F-4F7B-B44E-E8666D37CD48}" destId="{36161194-28A1-403E-AD4B-89CEEC84392F}" srcOrd="0" destOrd="0" presId="urn:microsoft.com/office/officeart/2008/layout/CircularPictureCallout"/>
    <dgm:cxn modelId="{EB5FADE1-BF5F-4835-AA77-4F63FD446316}" srcId="{D242915B-6CAF-4C73-B00A-AE0BD28E2D02}" destId="{41C65CBE-487F-4F7B-B44E-E8666D37CD48}" srcOrd="0" destOrd="0" parTransId="{0CA11B16-7919-49D7-A115-C8E9A5F6A01E}" sibTransId="{9D02812D-E0CD-4A57-982A-AED5A428A671}"/>
    <dgm:cxn modelId="{D225ECBC-4835-4D9D-BD0C-DC9E9D507A9E}" type="presParOf" srcId="{6F2740B8-489C-48D4-A258-FF0E2F0A1E9C}" destId="{F83ABB5C-8976-4A05-AD99-CF2C7129C71C}" srcOrd="0" destOrd="0" presId="urn:microsoft.com/office/officeart/2008/layout/CircularPictureCallout"/>
    <dgm:cxn modelId="{624798D0-06C6-4C3D-92F4-E93E4E3C29BE}" type="presParOf" srcId="{F83ABB5C-8976-4A05-AD99-CF2C7129C71C}" destId="{52232CF7-716A-4257-A55E-23822D9E1C39}" srcOrd="0" destOrd="0" presId="urn:microsoft.com/office/officeart/2008/layout/CircularPictureCallout"/>
    <dgm:cxn modelId="{BB6E6F38-19B0-46D1-9920-7D8FA5BD81DA}" type="presParOf" srcId="{52232CF7-716A-4257-A55E-23822D9E1C39}" destId="{A6B26A76-041C-4CF0-AFEA-D4F98276DC41}" srcOrd="0" destOrd="0" presId="urn:microsoft.com/office/officeart/2008/layout/CircularPictureCallout"/>
    <dgm:cxn modelId="{F46F3488-63A2-4DE7-A3A6-B44FBA85C175}" type="presParOf" srcId="{F83ABB5C-8976-4A05-AD99-CF2C7129C71C}" destId="{36161194-28A1-403E-AD4B-89CEEC84392F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26A76-041C-4CF0-AFEA-D4F98276DC41}">
      <dsp:nvSpPr>
        <dsp:cNvPr id="0" name=""/>
        <dsp:cNvSpPr/>
      </dsp:nvSpPr>
      <dsp:spPr>
        <a:xfrm>
          <a:off x="0" y="106668"/>
          <a:ext cx="2719051" cy="2719051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17000" r="-1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61194-28A1-403E-AD4B-89CEEC84392F}">
      <dsp:nvSpPr>
        <dsp:cNvPr id="0" name=""/>
        <dsp:cNvSpPr/>
      </dsp:nvSpPr>
      <dsp:spPr>
        <a:xfrm>
          <a:off x="1848955" y="2123579"/>
          <a:ext cx="1740192" cy="89728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 dirty="0"/>
        </a:p>
      </dsp:txBody>
      <dsp:txXfrm>
        <a:off x="1848955" y="2123579"/>
        <a:ext cx="1740192" cy="897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0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3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07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A91D-0493-4788-B01B-76D2BABBB7C7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FD606DD-C7B1-4706-9473-2EF6AA757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7324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A91D-0493-4788-B01B-76D2BABBB7C7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06DD-C7B1-4706-9473-2EF6AA757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59530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A91D-0493-4788-B01B-76D2BABBB7C7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FD606DD-C7B1-4706-9473-2EF6AA757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23711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A91D-0493-4788-B01B-76D2BABBB7C7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FD606DD-C7B1-4706-9473-2EF6AA757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45306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A91D-0493-4788-B01B-76D2BABBB7C7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FD606DD-C7B1-4706-9473-2EF6AA757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91548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A91D-0493-4788-B01B-76D2BABBB7C7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06DD-C7B1-4706-9473-2EF6AA757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96846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A91D-0493-4788-B01B-76D2BABBB7C7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06DD-C7B1-4706-9473-2EF6AA757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92669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A91D-0493-4788-B01B-76D2BABBB7C7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06DD-C7B1-4706-9473-2EF6AA757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61150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33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A91D-0493-4788-B01B-76D2BABBB7C7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FD606DD-C7B1-4706-9473-2EF6AA757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9424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A91D-0493-4788-B01B-76D2BABBB7C7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FD606DD-C7B1-4706-9473-2EF6AA757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60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A91D-0493-4788-B01B-76D2BABBB7C7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FD606DD-C7B1-4706-9473-2EF6AA7579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4630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A91D-0493-4788-B01B-76D2BABBB7C7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FD606DD-C7B1-4706-9473-2EF6AA757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4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A91D-0493-4788-B01B-76D2BABBB7C7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FD606DD-C7B1-4706-9473-2EF6AA7579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008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A91D-0493-4788-B01B-76D2BABBB7C7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FD606DD-C7B1-4706-9473-2EF6AA757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13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A91D-0493-4788-B01B-76D2BABBB7C7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06DD-C7B1-4706-9473-2EF6AA757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52670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A91D-0493-4788-B01B-76D2BABBB7C7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06DD-C7B1-4706-9473-2EF6AA757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52518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7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209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9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3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3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5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7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7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qosusluqi.ru/612091/1/form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E:\&#1050;&#1086;&#1085;&#1092;&#1077;&#1088;&#1077;&#1085;&#1094;&#1080;&#1103;%20&#1058;&#1091;&#1083;&#1072;%202013\&#1055;&#1088;&#1077;&#1079;&#1077;&#1085;&#1090;&#1072;&#1094;&#1080;&#1080;\01-Pesn%20o%20druge.mp3" TargetMode="Externa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qosusluqi.ru/612091/1/form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картинки к юле\1252309401_svitok_600x463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262" y="0"/>
            <a:ext cx="9169262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27584" y="2060848"/>
            <a:ext cx="7143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ПОРЯДОК ОБРАЩЕНИЯ ЗА ПОЛУЧЕНИЕМ КОМПЕНСАЦИИ ПЛАТЫ, ВЗИМАЕМОЙ С РОДИТЕЛЕЙ (ЗАКОННЫХ ПРЕДСТАВИТЕЛЕЙ) ЗА ПРИСМОТР И УХОД ЗА ДЕТЬМИ, ПОСЕЩАЮЩИМИ 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САД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заведующий МДОУ детский сад </a:t>
            </a:r>
          </a:p>
          <a:p>
            <a:pPr algn="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общеразвивающего вида № 25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Е.А.Зверева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E:\Картинки для презентаций\часы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062093">
            <a:off x="344507" y="224068"/>
            <a:ext cx="2008317" cy="1844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194649" cy="500634"/>
          </a:xfrm>
        </p:spPr>
        <p:txBody>
          <a:bodyPr/>
          <a:lstStyle/>
          <a:p>
            <a:pPr marR="36576" lvl="0">
              <a:spcBef>
                <a:spcPts val="0"/>
              </a:spcBef>
            </a:pPr>
            <a:r>
              <a:rPr lang="ru-RU" sz="2400" dirty="0" smtClean="0">
                <a:solidFill>
                  <a:srgbClr val="66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Или обратившись на личный прием</a:t>
            </a:r>
            <a:endParaRPr lang="ru-RU" sz="2400" b="0" dirty="0">
              <a:solidFill>
                <a:srgbClr val="6600CC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99592" y="1484784"/>
            <a:ext cx="75628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Комитет образования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Адрес: ул. Кирова, д. 25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Специалист:  </a:t>
            </a:r>
            <a:r>
              <a:rPr lang="ru-RU" sz="2800" b="1" dirty="0" smtClean="0">
                <a:solidFill>
                  <a:srgbClr val="0070C0"/>
                </a:solidFill>
              </a:rPr>
              <a:t>8(48371) 6-06-57</a:t>
            </a:r>
            <a:endParaRPr lang="ru-RU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Дошкольный отдел: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8(48371) 5 </a:t>
            </a:r>
            <a:r>
              <a:rPr lang="ru-RU" sz="2800" b="1" dirty="0" smtClean="0">
                <a:solidFill>
                  <a:srgbClr val="0070C0"/>
                </a:solidFill>
              </a:rPr>
              <a:t>– 10 – 34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Для личного приема необходимо собрать справки о доходах всех членов семьи и предоставить оригиналы документов заявителя, детей.</a:t>
            </a:r>
          </a:p>
          <a:p>
            <a:pPr marL="0" indent="0">
              <a:buNone/>
            </a:pP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7854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624110"/>
            <a:ext cx="7202760" cy="12808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настоящее время подать заявление на получение компенсации родительской платы можно через ЕПГУ (портал государственных услуг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u="sng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u="sng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u="sng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www.qosusluqi.ru</a:t>
            </a:r>
            <a:r>
              <a:rPr lang="ru-RU" u="sng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u="sng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612091</a:t>
            </a:r>
            <a:r>
              <a:rPr lang="ru-RU" u="sng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u="sng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</a:t>
            </a:r>
            <a:r>
              <a:rPr lang="ru-RU" u="sng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u="sng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form</a:t>
            </a:r>
            <a:r>
              <a:rPr lang="en-US" u="sng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u="sng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(ссылка высылалась в чаты)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29743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260648"/>
            <a:ext cx="3081223" cy="63367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23705"/>
            <a:ext cx="3230656" cy="66407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86368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Изображения\Символы России\0_6c38b_ec69e872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01-Pesn o drug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78563" y="4149080"/>
            <a:ext cx="8786874" cy="21602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4699" y="4229219"/>
            <a:ext cx="87407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Наименование организации: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Муниципальное дошкольное образовательное учреждение детский сад общеразвивающего вида № 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Arial" pitchFamily="34" charset="0"/>
                <a:ea typeface="Times New Roman" pitchFamily="18" charset="0"/>
              </a:rPr>
              <a:t>Место осуществления деятельности: </a:t>
            </a:r>
            <a:r>
              <a:rPr lang="ru-RU" sz="2400" dirty="0" err="1">
                <a:latin typeface="Arial" pitchFamily="34" charset="0"/>
                <a:ea typeface="Times New Roman" pitchFamily="18" charset="0"/>
              </a:rPr>
              <a:t>Узловский</a:t>
            </a:r>
            <a:r>
              <a:rPr lang="ru-RU" sz="2400" dirty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район, город Узловая, улица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Гагарина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д.27 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46730281"/>
              </p:ext>
            </p:extLst>
          </p:nvPr>
        </p:nvGraphicFramePr>
        <p:xfrm>
          <a:off x="683568" y="586023"/>
          <a:ext cx="5438103" cy="4078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4110"/>
            <a:ext cx="7776863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заявлении необходимо указать сведения о ВСЕХ детях, не достигших 18 лет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2276872"/>
            <a:ext cx="1838067" cy="3778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7864" y="5391254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данных документа, подтверждающего личность ввести данные паспорта.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91290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player.myshared.ru/928486/data/images/img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81"/>
            <a:ext cx="9248805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подаче заявления в </a:t>
            </a:r>
            <a:r>
              <a:rPr lang="ru-RU" u="sng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июне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расчета среднедушевого дохода берется период: ноябрь, декабрь 2022г, январь 2023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u="sng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июле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декабрь 2022, январь, февраль 2023г., и т.д.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2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player.myshared.ru/928486/data/images/img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81"/>
            <a:ext cx="9248805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517632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соответствии с постановлением Правительства Тульской области от 29.03.2023 № 151 граждане, подавшие заявление на компенсацию родительской платы до 1 июля 2023 года, получат выплату с января 2023 года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Размер компенсации составляет:</a:t>
            </a:r>
            <a:b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20% - 1 ребенок,</a:t>
            </a:r>
            <a:b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50% - 2 ребенок</a:t>
            </a:r>
            <a:b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70% - 3 и последующие дети.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ДЛЯ ПРЕЗЕНТАЦИЙ\Картинки для презентаций\212658-800x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-42126" y="1353138"/>
            <a:ext cx="907862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-149630" y="404664"/>
            <a:ext cx="9121589" cy="6002549"/>
          </a:xfrm>
          <a:prstGeom prst="verticalScroll">
            <a:avLst>
              <a:gd name="adj" fmla="val 12500"/>
            </a:avLst>
          </a:prstGeom>
          <a:solidFill>
            <a:srgbClr val="FFFF66">
              <a:alpha val="67000"/>
            </a:srgbClr>
          </a:solidFill>
          <a:ln w="76200" cmpd="thinThick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5400" b="1" i="1" dirty="0" smtClean="0">
              <a:solidFill>
                <a:srgbClr val="6600CC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5400" b="1" dirty="0" smtClean="0">
                <a:solidFill>
                  <a:srgbClr val="9999FF"/>
                </a:solidFill>
                <a:latin typeface="Monotype Corsiva" pitchFamily="66" charset="0"/>
              </a:rPr>
              <a:t>Благодарю </a:t>
            </a:r>
          </a:p>
          <a:p>
            <a:pPr algn="ctr">
              <a:defRPr/>
            </a:pPr>
            <a:r>
              <a:rPr lang="ru-RU" sz="5400" b="1" dirty="0" smtClean="0">
                <a:solidFill>
                  <a:srgbClr val="9999FF"/>
                </a:solidFill>
                <a:latin typeface="Monotype Corsiva" pitchFamily="66" charset="0"/>
              </a:rPr>
              <a:t>за </a:t>
            </a:r>
            <a:r>
              <a:rPr lang="ru-RU" sz="5400" b="1" dirty="0" smtClean="0">
                <a:solidFill>
                  <a:srgbClr val="9999FF"/>
                </a:solidFill>
                <a:latin typeface="Monotype Corsiva" pitchFamily="66" charset="0"/>
              </a:rPr>
              <a:t>внимание!</a:t>
            </a:r>
            <a:endParaRPr lang="ru-RU" sz="5400" b="1" dirty="0">
              <a:solidFill>
                <a:srgbClr val="9999FF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5400" b="1" dirty="0">
              <a:solidFill>
                <a:srgbClr val="6600CC"/>
              </a:solidFill>
            </a:endParaRPr>
          </a:p>
        </p:txBody>
      </p:sp>
      <p:pic>
        <p:nvPicPr>
          <p:cNvPr id="12" name="Picture 10" descr="C:\Documents and Settings\Admin\Рабочий стол\овощи\ed14b07ee91a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748971">
            <a:off x="218545" y="326723"/>
            <a:ext cx="2944624" cy="252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100312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404664"/>
            <a:ext cx="777686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Постановления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Правительства Тульской области от 23.12.2022 № 850 «О внесении изменений и дополнений в постановление правительства Тульской области от 16.10.2013 № 550»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2. постановление </a:t>
            </a:r>
            <a:r>
              <a:rPr lang="ru-RU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правительства Тульской области от 16.10.2013 № </a:t>
            </a: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550 «Об </a:t>
            </a:r>
            <a:r>
              <a:rPr lang="ru-RU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утверждении Порядка обращения за получением компенсации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образовательную программу дошкольного образования и расположенные на территории Тульской области, и порядка ее выплаты и Положения об определении среднего размера платы, взимаемой с родителей (законных представителей) за присмотр и уход за детьми, осваивающими образовательные программы дошкольного образования в государственных образовательных организациях, находящихся в ведении Тульской области, и муниципальных образовательных организациях, расположенных на территории Тульской </a:t>
            </a: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области»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03982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3568" y="404664"/>
            <a:ext cx="82089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января 2023 года введен критерий нуждаемости, устанавливающий, что компенсация родительской платы выплачивается родителям (законным представителям), у которых среднедушевой доход семьи за три календарных месяца, предшествующих четырем месяцам перед обращением за получением указанной компенсации, не превышает </a:t>
            </a:r>
            <a:r>
              <a:rPr lang="ru-RU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полуторакратную величину прожиточного  минимума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душу населения в Тульской области, установленного на дату поступления обращения 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настоящее время это сумма –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21346,50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рубля.</a:t>
            </a:r>
            <a:endParaRPr lang="ru-RU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38515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1" y="188640"/>
            <a:ext cx="7562800" cy="57225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/>
              <a:t>При исчислении величины среднедушевого дохода семьи в том числе учитываются </a:t>
            </a:r>
            <a:endParaRPr lang="ru-RU" sz="1400" dirty="0"/>
          </a:p>
          <a:p>
            <a:r>
              <a:rPr lang="ru-RU" sz="1400" i="1" dirty="0"/>
              <a:t>сведения о пенсиях, </a:t>
            </a:r>
            <a:r>
              <a:rPr lang="ru-RU" sz="1400" i="1" dirty="0" smtClean="0"/>
              <a:t>выплатах </a:t>
            </a:r>
            <a:r>
              <a:rPr lang="ru-RU" sz="1400" i="1" dirty="0"/>
              <a:t>по обязательному социальному страхованию и выплатах компенсационного </a:t>
            </a:r>
            <a:r>
              <a:rPr lang="ru-RU" sz="1400" i="1" dirty="0" smtClean="0"/>
              <a:t>характера, </a:t>
            </a:r>
            <a:r>
              <a:rPr lang="ru-RU" sz="1400" i="1" dirty="0"/>
              <a:t>которые включают</a:t>
            </a:r>
            <a:r>
              <a:rPr lang="ru-RU" sz="1400" i="1" dirty="0" smtClean="0"/>
              <a:t>:</a:t>
            </a:r>
            <a:endParaRPr lang="ru-RU" sz="1400" dirty="0"/>
          </a:p>
          <a:p>
            <a:r>
              <a:rPr lang="ru-RU" sz="1400" dirty="0"/>
              <a:t>- пособие по безработице, </a:t>
            </a:r>
            <a:r>
              <a:rPr lang="ru-RU" sz="1400" dirty="0" smtClean="0"/>
              <a:t>стипендия </a:t>
            </a:r>
            <a:r>
              <a:rPr lang="ru-RU" sz="1400" dirty="0"/>
              <a:t>и материальная </a:t>
            </a:r>
            <a:r>
              <a:rPr lang="ru-RU" sz="1400" dirty="0" smtClean="0"/>
              <a:t>помощь гражданам </a:t>
            </a:r>
            <a:r>
              <a:rPr lang="ru-RU" sz="1400" dirty="0"/>
              <a:t>в период прохождения профессионального </a:t>
            </a:r>
            <a:r>
              <a:rPr lang="ru-RU" sz="1400" dirty="0" smtClean="0"/>
              <a:t>обучения, </a:t>
            </a:r>
            <a:r>
              <a:rPr lang="ru-RU" sz="1400" dirty="0"/>
              <a:t>выплаты безработным гражданам, принимающим участие в общественных </a:t>
            </a:r>
            <a:r>
              <a:rPr lang="ru-RU" sz="1400" dirty="0" smtClean="0"/>
              <a:t>работах, </a:t>
            </a:r>
            <a:r>
              <a:rPr lang="ru-RU" sz="1400" dirty="0"/>
              <a:t>а также выплаты несовершеннолетним гражданам в возрасте от 14 до 18 лет в период их участия во временных работах;</a:t>
            </a:r>
          </a:p>
          <a:p>
            <a:r>
              <a:rPr lang="ru-RU" sz="1400" dirty="0"/>
              <a:t>- пособие по временной нетрудоспособности, пособие по беременности и родам</a:t>
            </a:r>
            <a:r>
              <a:rPr lang="ru-RU" sz="1400" dirty="0" smtClean="0"/>
              <a:t>, и. т.п.;</a:t>
            </a:r>
            <a:endParaRPr lang="ru-RU" sz="1400" dirty="0"/>
          </a:p>
          <a:p>
            <a:r>
              <a:rPr lang="ru-RU" sz="1400" dirty="0"/>
              <a:t>- ежемесячное пособие на ребенка;</a:t>
            </a:r>
          </a:p>
          <a:p>
            <a:r>
              <a:rPr lang="ru-RU" sz="1400" dirty="0"/>
              <a:t>- ежемесячное пособие на период отпуска по уходу за ребенком до достижения им возраста 1,5 лет и ежемесячные компенсационные выплаты </a:t>
            </a:r>
            <a:r>
              <a:rPr lang="ru-RU" sz="1400" dirty="0" smtClean="0"/>
              <a:t>находящимся </a:t>
            </a:r>
            <a:r>
              <a:rPr lang="ru-RU" sz="1400" dirty="0"/>
              <a:t>в отпуске по уходу за ребенком до достижения им 3-летнего возраста</a:t>
            </a:r>
            <a:r>
              <a:rPr lang="ru-RU" sz="1400" dirty="0" smtClean="0"/>
              <a:t>;</a:t>
            </a:r>
            <a:endParaRPr lang="ru-RU" sz="1400" dirty="0"/>
          </a:p>
          <a:p>
            <a:r>
              <a:rPr lang="ru-RU" sz="1400" dirty="0"/>
              <a:t>- компенсация затрат на оплату проезда до места работы и </a:t>
            </a:r>
            <a:r>
              <a:rPr lang="ru-RU" sz="1400" dirty="0" smtClean="0"/>
              <a:t>обратно;</a:t>
            </a:r>
            <a:endParaRPr lang="ru-RU" sz="1400" dirty="0"/>
          </a:p>
          <a:p>
            <a:r>
              <a:rPr lang="ru-RU" sz="1400" dirty="0"/>
              <a:t>- компенсация расходов на оплату жилых помещений, отопления и освещения </a:t>
            </a:r>
            <a:r>
              <a:rPr lang="ru-RU" sz="1400" dirty="0" smtClean="0"/>
              <a:t>и т.п.;</a:t>
            </a: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2336476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В доходе семьи не учитываются следующие виды доходов: </a:t>
            </a:r>
          </a:p>
          <a:p>
            <a:r>
              <a:rPr lang="ru-RU" dirty="0"/>
              <a:t>1) </a:t>
            </a:r>
            <a:r>
              <a:rPr lang="ru-RU" dirty="0" smtClean="0"/>
              <a:t>суммы единовременной </a:t>
            </a:r>
            <a:r>
              <a:rPr lang="ru-RU" dirty="0"/>
              <a:t>материальной помощи, выплачиваемой </a:t>
            </a:r>
            <a:r>
              <a:rPr lang="ru-RU" dirty="0" smtClean="0"/>
              <a:t>в </a:t>
            </a:r>
            <a:r>
              <a:rPr lang="ru-RU" dirty="0"/>
              <a:t>связи со стихийным бедствием или другими чрезвычайными </a:t>
            </a:r>
            <a:r>
              <a:rPr lang="ru-RU" dirty="0" smtClean="0"/>
              <a:t>обстоятельствами; </a:t>
            </a:r>
            <a:endParaRPr lang="ru-RU" dirty="0"/>
          </a:p>
          <a:p>
            <a:r>
              <a:rPr lang="ru-RU" dirty="0"/>
              <a:t>2) ежемесячные </a:t>
            </a:r>
            <a:r>
              <a:rPr lang="ru-RU" dirty="0" smtClean="0"/>
              <a:t>лицам</a:t>
            </a:r>
            <a:r>
              <a:rPr lang="ru-RU" dirty="0"/>
              <a:t>, осуществляющим уход за ребенком-инвалидом в возрасте до 18 лет, инвалидом I группы, </a:t>
            </a:r>
            <a:r>
              <a:rPr lang="ru-RU" dirty="0" smtClean="0"/>
              <a:t>за </a:t>
            </a:r>
            <a:r>
              <a:rPr lang="ru-RU" dirty="0"/>
              <a:t>престарелым, нуждающимся по заключению лечебного учреждения в постоянном постороннем уходе либо достигшим возраста 80 лет; </a:t>
            </a:r>
          </a:p>
          <a:p>
            <a:r>
              <a:rPr lang="ru-RU" dirty="0"/>
              <a:t>3) суммы пособий и иных аналогичных выплат, а также алиментов на ребенка, который на день подачи заявления достиг </a:t>
            </a:r>
            <a:r>
              <a:rPr lang="ru-RU" b="1" dirty="0"/>
              <a:t>возраста 18 лет</a:t>
            </a:r>
            <a:r>
              <a:rPr lang="ru-RU" dirty="0"/>
              <a:t>; </a:t>
            </a:r>
          </a:p>
          <a:p>
            <a:r>
              <a:rPr lang="ru-RU" dirty="0"/>
              <a:t>4) суммы полученных алиментов и алиментов, выплачиваемых в другую семью; </a:t>
            </a:r>
          </a:p>
          <a:p>
            <a:r>
              <a:rPr lang="ru-RU" dirty="0"/>
              <a:t>5) единовременные страховые выплаты, производимые в возмещение ущерба, причиненного жизни и здоровью человека, его личному имуществу и имуществу, находящемуся в общей собственности членов его семьи, а также ежемесячные суммы, связанные с дополнительными расходами на медицинскую, социальную и профессиональную реабилитацию в соответствии с решением учреждения государственной службы медико-социальной экспертизы; </a:t>
            </a:r>
          </a:p>
          <a:p>
            <a:r>
              <a:rPr lang="ru-RU" dirty="0"/>
              <a:t>6) государственная социальная помощь, в том числе на основании социального контракта; </a:t>
            </a:r>
          </a:p>
          <a:p>
            <a:r>
              <a:rPr lang="ru-RU" dirty="0"/>
              <a:t>7) единовременное пособие при увольнении с военной службы, службы в войсках национальной гвардии </a:t>
            </a:r>
            <a:r>
              <a:rPr lang="ru-RU" dirty="0" smtClean="0"/>
              <a:t>РФ, </a:t>
            </a:r>
            <a:r>
              <a:rPr lang="ru-RU" dirty="0"/>
              <a:t>органах принудительного </a:t>
            </a:r>
            <a:r>
              <a:rPr lang="ru-RU" dirty="0" smtClean="0"/>
              <a:t>исполнения, </a:t>
            </a:r>
            <a:r>
              <a:rPr lang="ru-RU" dirty="0"/>
              <a:t>таможенных </a:t>
            </a:r>
            <a:r>
              <a:rPr lang="ru-RU" dirty="0" smtClean="0"/>
              <a:t>органах, </a:t>
            </a:r>
            <a:r>
              <a:rPr lang="ru-RU" dirty="0"/>
              <a:t>Главном управлении специальных программ Президента </a:t>
            </a:r>
            <a:r>
              <a:rPr lang="ru-RU" dirty="0" smtClean="0"/>
              <a:t>РФ, </a:t>
            </a:r>
            <a:r>
              <a:rPr lang="ru-RU" dirty="0"/>
              <a:t>учреждениях и органах уголовно-исполнительной </a:t>
            </a:r>
            <a:r>
              <a:rPr lang="ru-RU" dirty="0" smtClean="0"/>
              <a:t>системы, </a:t>
            </a:r>
            <a:r>
              <a:rPr lang="ru-RU" dirty="0"/>
              <a:t>органах федеральной службы </a:t>
            </a:r>
            <a:r>
              <a:rPr lang="ru-RU" dirty="0" smtClean="0"/>
              <a:t>безопасности, </a:t>
            </a:r>
            <a:r>
              <a:rPr lang="ru-RU" dirty="0"/>
              <a:t>органах государственной охраны </a:t>
            </a:r>
            <a:r>
              <a:rPr lang="ru-RU" dirty="0" smtClean="0"/>
              <a:t>РФ, ОМВД, </a:t>
            </a:r>
            <a:r>
              <a:rPr lang="ru-RU" dirty="0"/>
              <a:t>других органах, в которых законодательством </a:t>
            </a:r>
            <a:r>
              <a:rPr lang="ru-RU" dirty="0" smtClean="0"/>
              <a:t>предусмотрено </a:t>
            </a:r>
            <a:r>
              <a:rPr lang="ru-RU" dirty="0"/>
              <a:t>прохождение федеральной государственной службы, связанной с правоохранительной деятельностью; </a:t>
            </a:r>
          </a:p>
          <a:p>
            <a:r>
              <a:rPr lang="ru-RU" dirty="0"/>
              <a:t>8) доход, полученный за пределами Российской Федерации; </a:t>
            </a:r>
          </a:p>
          <a:p>
            <a:r>
              <a:rPr lang="ru-RU" dirty="0"/>
              <a:t>9) компенсации, выплачиваемые государственным органом или общественным объединением за время исполнения государственных или общественных обязанностей; </a:t>
            </a:r>
          </a:p>
          <a:p>
            <a:r>
              <a:rPr lang="ru-RU" dirty="0"/>
              <a:t>10) стипендии, выплачиваемые лицам, обучающимся в профессиональных образовательных организациях и образовательных организациях высшего образования, </a:t>
            </a:r>
            <a:r>
              <a:rPr lang="ru-RU" dirty="0" smtClean="0"/>
              <a:t>и </a:t>
            </a:r>
            <a:r>
              <a:rPr lang="ru-RU" dirty="0"/>
              <a:t>лицам, обучающимся в духовных образовательных организациях, а также компенсационные выплаты указанным категориям граждан в период их нахождения в академическом отпуске по медицинским показаниям.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91101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764704"/>
            <a:ext cx="6591985" cy="5328592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latin typeface="PT Astra Serif"/>
                <a:ea typeface="Times New Roman" panose="02020603050405020304" pitchFamily="18" charset="0"/>
                <a:cs typeface="Times New Roman" panose="02020603050405020304" pitchFamily="18" charset="0"/>
              </a:rPr>
              <a:t>Не включаются в расчет среднедушевого дохода: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00"/>
                </a:solidFill>
                <a:latin typeface="PT Astra Serif"/>
                <a:ea typeface="Times New Roman" panose="02020603050405020304" pitchFamily="18" charset="0"/>
                <a:cs typeface="Times New Roman" panose="02020603050405020304" pitchFamily="18" charset="0"/>
              </a:rPr>
              <a:t>компенсация </a:t>
            </a:r>
            <a:r>
              <a:rPr lang="ru-RU" sz="2400" dirty="0">
                <a:solidFill>
                  <a:srgbClr val="000000"/>
                </a:solidFill>
                <a:latin typeface="PT Astra Serif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родительской платы за присмотр и уход за детьми в образовательных организациях;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00"/>
                </a:solidFill>
                <a:latin typeface="PT Astra Serif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  <a:r>
              <a:rPr lang="ru-RU" sz="2400" dirty="0">
                <a:solidFill>
                  <a:srgbClr val="000000"/>
                </a:solidFill>
                <a:latin typeface="PT Astra Serif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социальная помощь, оказываемая в соответствии с Законом Тульской области от 28.12.2004 N 495-ЗТО "О государственной социальной помощи в Тульской области".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04586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764704"/>
            <a:ext cx="7056784" cy="5472608"/>
          </a:xfrm>
        </p:spPr>
        <p:txBody>
          <a:bodyPr>
            <a:normAutofit fontScale="92500" lnSpcReduction="20000"/>
          </a:bodyPr>
          <a:lstStyle/>
          <a:p>
            <a:pPr marL="107315" indent="0" algn="ctr">
              <a:lnSpc>
                <a:spcPts val="1800"/>
              </a:lnSpc>
              <a:buNone/>
            </a:pPr>
            <a:r>
              <a:rPr lang="ru-RU" b="1" dirty="0">
                <a:solidFill>
                  <a:srgbClr val="000000"/>
                </a:solidFill>
                <a:latin typeface="PT Astra Serif"/>
                <a:ea typeface="Times New Roman" panose="02020603050405020304" pitchFamily="18" charset="0"/>
              </a:rPr>
              <a:t>В состав семьи, учитываемый при исчислении величины среднедушевого дохода, включаются: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ts val="18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PT Astra Serif"/>
                <a:ea typeface="Times New Roman" panose="02020603050405020304" pitchFamily="18" charset="0"/>
              </a:rPr>
              <a:t> 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PT Astra Serif"/>
                <a:ea typeface="Times New Roman" panose="02020603050405020304" pitchFamily="18" charset="0"/>
              </a:rPr>
              <a:t>1) состоящие в браке родители (усыновители), в том числе раздельно проживающие родители (усыновители), и проживающие совместно с ними или с одним из них их </a:t>
            </a:r>
            <a:r>
              <a:rPr lang="ru-RU" sz="2000" b="1" u="sng" dirty="0">
                <a:solidFill>
                  <a:srgbClr val="000000"/>
                </a:solidFill>
                <a:latin typeface="PT Astra Serif"/>
                <a:ea typeface="Times New Roman" panose="02020603050405020304" pitchFamily="18" charset="0"/>
              </a:rPr>
              <a:t>несовершеннолетние</a:t>
            </a:r>
            <a:r>
              <a:rPr lang="ru-RU" dirty="0">
                <a:solidFill>
                  <a:srgbClr val="000000"/>
                </a:solidFill>
                <a:latin typeface="PT Astra Serif"/>
                <a:ea typeface="Times New Roman" panose="02020603050405020304" pitchFamily="18" charset="0"/>
              </a:rPr>
              <a:t> дети;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PT Astra Serif"/>
                <a:ea typeface="Times New Roman" panose="02020603050405020304" pitchFamily="18" charset="0"/>
              </a:rPr>
              <a:t>2) одинокий родитель (усыновитель) и проживающие совместно с ним </a:t>
            </a:r>
            <a:r>
              <a:rPr lang="ru-RU" sz="2000" b="1" u="sng" dirty="0">
                <a:solidFill>
                  <a:srgbClr val="000000"/>
                </a:solidFill>
                <a:latin typeface="PT Astra Serif"/>
                <a:ea typeface="Times New Roman" panose="02020603050405020304" pitchFamily="18" charset="0"/>
              </a:rPr>
              <a:t>несовершеннолетние</a:t>
            </a:r>
            <a:r>
              <a:rPr lang="ru-RU" dirty="0">
                <a:solidFill>
                  <a:srgbClr val="000000"/>
                </a:solidFill>
                <a:latin typeface="PT Astra Serif"/>
                <a:ea typeface="Times New Roman" panose="02020603050405020304" pitchFamily="18" charset="0"/>
              </a:rPr>
              <a:t> дети;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PT Astra Serif"/>
                <a:ea typeface="Times New Roman" panose="02020603050405020304" pitchFamily="18" charset="0"/>
              </a:rPr>
              <a:t>3) не состоящие в браке родители при условии совместного проживания и ведения совместного хозяйства;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PT Astra Serif"/>
                <a:ea typeface="Times New Roman" panose="02020603050405020304" pitchFamily="18" charset="0"/>
              </a:rPr>
              <a:t>4) отчим, мачеха.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Прим. Если ребенку исполнилось 18 лет, то начиная с этого месяца его не учитывают в составе семьи и заявление преподаётся с уточненными данными.</a:t>
            </a:r>
            <a:endParaRPr lang="ru-RU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891455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04664"/>
            <a:ext cx="7706817" cy="6336704"/>
          </a:xfrm>
        </p:spPr>
        <p:txBody>
          <a:bodyPr>
            <a:normAutofit/>
          </a:bodyPr>
          <a:lstStyle/>
          <a:p>
            <a:pPr indent="0" algn="just">
              <a:lnSpc>
                <a:spcPts val="1800"/>
              </a:lnSpc>
              <a:buNone/>
            </a:pPr>
            <a:r>
              <a:rPr lang="ru-RU" b="1" dirty="0">
                <a:solidFill>
                  <a:srgbClr val="000000"/>
                </a:solidFill>
                <a:latin typeface="PT Astra Serif"/>
                <a:ea typeface="Times New Roman" panose="02020603050405020304" pitchFamily="18" charset="0"/>
              </a:rPr>
              <a:t>В состав семьи, учитываемый при исчислении величины среднедушевого дохода, не включаются: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ts val="1800"/>
              </a:lnSpc>
            </a:pPr>
            <a:endParaRPr lang="ru-RU" dirty="0" smtClean="0">
              <a:solidFill>
                <a:srgbClr val="000000"/>
              </a:solidFill>
              <a:latin typeface="PT Astra Serif"/>
              <a:ea typeface="Times New Roman" panose="02020603050405020304" pitchFamily="18" charset="0"/>
            </a:endParaRPr>
          </a:p>
          <a:p>
            <a:pPr indent="0" algn="just">
              <a:lnSpc>
                <a:spcPts val="1800"/>
              </a:lnSpc>
              <a:buNone/>
            </a:pPr>
            <a:r>
              <a:rPr lang="ru-RU" dirty="0" smtClean="0">
                <a:solidFill>
                  <a:srgbClr val="000000"/>
                </a:solidFill>
                <a:latin typeface="PT Astra Serif"/>
                <a:ea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PT Astra Serif"/>
                <a:ea typeface="Times New Roman" panose="02020603050405020304" pitchFamily="18" charset="0"/>
              </a:rPr>
              <a:t>) лица, лишенные родительских прав (ограниченные в родительских правах) в отношении ребенка (детей), на которого подается заявление;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ts val="18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PT Astra Serif"/>
                <a:ea typeface="Times New Roman" panose="02020603050405020304" pitchFamily="18" charset="0"/>
              </a:rPr>
              <a:t>2) лица, находящиеся на полном государственном обеспечении;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ts val="18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PT Astra Serif"/>
                <a:ea typeface="Times New Roman" panose="02020603050405020304" pitchFamily="18" charset="0"/>
              </a:rPr>
              <a:t>3) лица, проходящие военную службу по призыву, а также военнослужащие, обучающиеся в военных профессиональных организациях и военных образовательных организациях высшего образования и не заключившие контракт о прохождении военной </a:t>
            </a:r>
            <a:r>
              <a:rPr lang="ru-RU" dirty="0" smtClean="0">
                <a:solidFill>
                  <a:srgbClr val="000000"/>
                </a:solidFill>
                <a:latin typeface="PT Astra Serif"/>
                <a:ea typeface="Times New Roman" panose="02020603050405020304" pitchFamily="18" charset="0"/>
              </a:rPr>
              <a:t>службы </a:t>
            </a:r>
          </a:p>
          <a:p>
            <a:pPr indent="0" algn="just">
              <a:lnSpc>
                <a:spcPts val="1800"/>
              </a:lnSpc>
              <a:buNone/>
            </a:pPr>
            <a:r>
              <a:rPr lang="ru-RU" b="1" i="1" dirty="0" smtClean="0">
                <a:solidFill>
                  <a:srgbClr val="000000"/>
                </a:solidFill>
                <a:latin typeface="PT Astra Serif"/>
                <a:ea typeface="Times New Roman" panose="02020603050405020304" pitchFamily="18" charset="0"/>
              </a:rPr>
              <a:t>(участники СВО освобождены от платы за детский сад);</a:t>
            </a:r>
            <a:endParaRPr lang="ru-RU" sz="16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ts val="18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PT Astra Serif"/>
                <a:ea typeface="Times New Roman" panose="02020603050405020304" pitchFamily="18" charset="0"/>
              </a:rPr>
              <a:t>4) лица, отбывающие наказание в виде лишения свободы;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ts val="18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PT Astra Serif"/>
                <a:ea typeface="Times New Roman" panose="02020603050405020304" pitchFamily="18" charset="0"/>
              </a:rPr>
              <a:t>5) лица, находящиеся на принудительном лечении по решению суда;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PT Astra Serif"/>
                <a:ea typeface="Times New Roman" panose="02020603050405020304" pitchFamily="18" charset="0"/>
                <a:cs typeface="Times New Roman" panose="02020603050405020304" pitchFamily="18" charset="0"/>
              </a:rPr>
              <a:t>6) лица, в отношении которых применена мера пресечения в виде заключения под стражу.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15043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624110"/>
            <a:ext cx="7202760" cy="12808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настоящее время подать заявление на получение компенсации родительской платы можно через ЕПГУ (портал государственных услуг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u="sng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u="sng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u="sng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www.qosusluqi.ru</a:t>
            </a:r>
            <a:r>
              <a:rPr lang="ru-RU" u="sng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u="sng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612091</a:t>
            </a:r>
            <a:r>
              <a:rPr lang="ru-RU" u="sng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u="sng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</a:t>
            </a:r>
            <a:r>
              <a:rPr lang="ru-RU" u="sng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u="sng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form</a:t>
            </a:r>
            <a:r>
              <a:rPr lang="en-US" u="sng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u="sng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(ссылка высылалась в чаты)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21591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6789</TotalTime>
  <Words>1038</Words>
  <Application>Microsoft Office PowerPoint</Application>
  <PresentationFormat>Экран (4:3)</PresentationFormat>
  <Paragraphs>67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Batang</vt:lpstr>
      <vt:lpstr>Arial</vt:lpstr>
      <vt:lpstr>Calibri</vt:lpstr>
      <vt:lpstr>Century Gothic</vt:lpstr>
      <vt:lpstr>Monotype Corsiva</vt:lpstr>
      <vt:lpstr>PT Astra Serif</vt:lpstr>
      <vt:lpstr>Times New Roman</vt:lpstr>
      <vt:lpstr>Wingdings 3</vt:lpstr>
      <vt:lpstr>1_Тема Office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настоящее время подать заявление на получение компенсации родительской платы можно через ЕПГУ (портал государственных услуг)  https://www.qosusluqi.ru/612091/1/form  (ссылка высылалась в чаты) </vt:lpstr>
      <vt:lpstr>Или обратившись на личный прием</vt:lpstr>
      <vt:lpstr>В настоящее время подать заявление на получение компенсации родительской платы можно через ЕПГУ (портал государственных услуг)  https://www.qosusluqi.ru/612091/1/form  (ссылка высылалась в чаты) </vt:lpstr>
      <vt:lpstr>Презентация PowerPoint</vt:lpstr>
      <vt:lpstr>Презентация PowerPoint</vt:lpstr>
      <vt:lpstr>В заявлении необходимо указать сведения о ВСЕХ детях, не достигших 18 лет</vt:lpstr>
      <vt:lpstr>При подаче заявления в июне для расчета среднедушевого дохода берется период: ноябрь, декабрь 2022г, январь 2023 в июле – декабрь 2022, январь, февраль 2023г., и т.д.</vt:lpstr>
      <vt:lpstr>  В соответствии с постановлением Правительства Тульской области от 29.03.2023 № 151 граждане, подавшие заявление на компенсацию родительской платы до 1 июля 2023 года, получат выплату с января 2023 года.  Размер компенсации составляет: 20% - 1 ребенок, 50% - 2 ребенок 70% - 3 и последующие дети.</vt:lpstr>
      <vt:lpstr>Презентация PowerPoint</vt:lpstr>
    </vt:vector>
  </TitlesOfParts>
  <Company>Д/с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Tatyna</cp:lastModifiedBy>
  <cp:revision>639</cp:revision>
  <dcterms:created xsi:type="dcterms:W3CDTF">2012-11-20T10:35:41Z</dcterms:created>
  <dcterms:modified xsi:type="dcterms:W3CDTF">2023-06-21T07:45:26Z</dcterms:modified>
</cp:coreProperties>
</file>